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06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2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3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895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0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C3B0A228-9EA3-4009-A82E-9402BBC72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938230F-83FF-9B04-257D-A3F59EB9B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083" y="2188013"/>
            <a:ext cx="4953000" cy="2481974"/>
          </a:xfrm>
        </p:spPr>
        <p:txBody>
          <a:bodyPr>
            <a:normAutofit/>
          </a:bodyPr>
          <a:lstStyle/>
          <a:p>
            <a:pPr algn="ctr"/>
            <a:r>
              <a:rPr lang="es-CL" sz="5400" dirty="0">
                <a:latin typeface="Castellar" panose="020A0402060406010301" pitchFamily="18" charset="0"/>
              </a:rPr>
              <a:t>Nueva ley de pesca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7F0519-EC9B-0F98-53D4-A1A823C35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403" y="4669987"/>
            <a:ext cx="3303139" cy="1218447"/>
          </a:xfrm>
        </p:spPr>
        <p:txBody>
          <a:bodyPr anchor="b">
            <a:normAutofit/>
          </a:bodyPr>
          <a:lstStyle/>
          <a:p>
            <a:r>
              <a:rPr lang="es-CL" dirty="0"/>
              <a:t>13 de enero 2023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F10544-E85F-98EB-8C17-684ED2343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1" r="-1" b="-1"/>
          <a:stretch/>
        </p:blipFill>
        <p:spPr bwMode="auto">
          <a:xfrm>
            <a:off x="3093268" y="10"/>
            <a:ext cx="9098732" cy="6857990"/>
          </a:xfrm>
          <a:custGeom>
            <a:avLst/>
            <a:gdLst/>
            <a:ahLst/>
            <a:cxnLst/>
            <a:rect l="l" t="t" r="r" b="b"/>
            <a:pathLst>
              <a:path w="9098732" h="6858000">
                <a:moveTo>
                  <a:pt x="6010592" y="0"/>
                </a:moveTo>
                <a:lnTo>
                  <a:pt x="8235629" y="4"/>
                </a:lnTo>
                <a:cubicBezTo>
                  <a:pt x="8235629" y="3"/>
                  <a:pt x="8235630" y="3"/>
                  <a:pt x="8235630" y="2"/>
                </a:cubicBezTo>
                <a:lnTo>
                  <a:pt x="9098732" y="0"/>
                </a:lnTo>
                <a:lnTo>
                  <a:pt x="909873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02E0C409-730D-455F-AA8F-0646ABDB1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8973" y="0"/>
            <a:ext cx="8239927" cy="6858000"/>
          </a:xfrm>
          <a:custGeom>
            <a:avLst/>
            <a:gdLst>
              <a:gd name="connsiteX0" fmla="*/ 6010593 w 8239927"/>
              <a:gd name="connsiteY0" fmla="*/ 0 h 6858000"/>
              <a:gd name="connsiteX1" fmla="*/ 8239927 w 8239927"/>
              <a:gd name="connsiteY1" fmla="*/ 0 h 6858000"/>
              <a:gd name="connsiteX2" fmla="*/ 2229335 w 8239927"/>
              <a:gd name="connsiteY2" fmla="*/ 6858000 h 6858000"/>
              <a:gd name="connsiteX3" fmla="*/ 0 w 823992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39927" h="6858000">
                <a:moveTo>
                  <a:pt x="6010593" y="0"/>
                </a:moveTo>
                <a:lnTo>
                  <a:pt x="8239927" y="0"/>
                </a:lnTo>
                <a:lnTo>
                  <a:pt x="22293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52FD078-AE28-3B25-405D-CE8B6377E2FC}"/>
              </a:ext>
            </a:extLst>
          </p:cNvPr>
          <p:cNvSpPr txBox="1"/>
          <p:nvPr/>
        </p:nvSpPr>
        <p:spPr>
          <a:xfrm>
            <a:off x="434026" y="170677"/>
            <a:ext cx="279955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dirty="0"/>
              <a:t>AG de patrones de pesca artesanal pelágica </a:t>
            </a:r>
          </a:p>
          <a:p>
            <a:pPr algn="ctr"/>
            <a:r>
              <a:rPr lang="es-CL" dirty="0"/>
              <a:t>VIII Región. </a:t>
            </a:r>
          </a:p>
        </p:txBody>
      </p:sp>
    </p:spTree>
    <p:extLst>
      <p:ext uri="{BB962C8B-B14F-4D97-AF65-F5344CB8AC3E}">
        <p14:creationId xmlns:p14="http://schemas.microsoft.com/office/powerpoint/2010/main" val="131371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F8AD0-C158-315A-B9CE-9DE32C11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677" y="183618"/>
            <a:ext cx="9905999" cy="1360898"/>
          </a:xfrm>
        </p:spPr>
        <p:txBody>
          <a:bodyPr/>
          <a:lstStyle/>
          <a:p>
            <a:pPr algn="ctr"/>
            <a:r>
              <a:rPr lang="es-CL" dirty="0"/>
              <a:t>Artículo 2°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E7172-70CB-0670-10C9-7D20F49F0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44673"/>
            <a:ext cx="9905999" cy="13608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14) Embarcación artesanal </a:t>
            </a:r>
            <a:r>
              <a:rPr lang="es-MX" dirty="0"/>
              <a:t>: explotada por un armador artesanal con una eslora máxima de 18 m de eslora y 80 m³ de bodega garantizando la seguridad y que no haya un esfuerzo pesquero no podrán exceder de 80 t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48837C4-71C8-75A4-19A3-5987EBA1F6D1}"/>
              </a:ext>
            </a:extLst>
          </p:cNvPr>
          <p:cNvSpPr txBox="1"/>
          <p:nvPr/>
        </p:nvSpPr>
        <p:spPr>
          <a:xfrm>
            <a:off x="1143000" y="3305728"/>
            <a:ext cx="99060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dirty="0"/>
              <a:t>62)  Contrato a la parte: Forma de asociación destinada a la realización de actividad extractiva.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A)  Sólo podrán participar pescadores inscrito en el registro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B) Las embarcaciones debe estar inscrita en el registro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C) Previo al viaje de pesca se distribuirán las partes del resultado de cada operación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dirty="0"/>
              <a:t>D) Gastos que se puede descontar víveres combustible lubricantes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203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12A9D-CCB5-A4A4-3F99-9C9F2E61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780170"/>
            <a:ext cx="9905999" cy="1360898"/>
          </a:xfrm>
        </p:spPr>
        <p:txBody>
          <a:bodyPr/>
          <a:lstStyle/>
          <a:p>
            <a:pPr algn="ctr"/>
            <a:r>
              <a:rPr lang="es-CL" dirty="0"/>
              <a:t>Artículo 55°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E638A4-523A-07F5-1230-BEE2764D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N.- Podrán ceder las toneladas asignadas: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Esta sesión debe constar con el cedente y el cesionario y las toneladas a ceder.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Listado de pescadores que hayan participado en el último zarpe.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En este caso, dependiendo del régimen contractual y laboral se deberán pagar las partes acordadas por el traspaso de cuotas.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428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3A96-CEA6-21C2-3759-E82C672E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773" y="-13252"/>
            <a:ext cx="9905999" cy="1360898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05002E-5176-20FD-7690-CC1931549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772" y="2043006"/>
            <a:ext cx="9905999" cy="3310872"/>
          </a:xfrm>
        </p:spPr>
        <p:txBody>
          <a:bodyPr/>
          <a:lstStyle/>
          <a:p>
            <a:r>
              <a:rPr lang="es-CL" dirty="0"/>
              <a:t>Fraccionamiento de sardina y anchoa, que hoy en día es de 60% artesanal y 40% industrial y exigimos que sea un 100% artesanal. </a:t>
            </a:r>
          </a:p>
          <a:p>
            <a:r>
              <a:rPr lang="es-CL" dirty="0"/>
              <a:t>Fraccionamiento de jurel, hoy en día es de 90% industrial y 10% artesanal, solicitamos un aumento en favor a la pesca artesanal de un mayor porcentaje de esta especie y otorgarles mayor participación a las regiones que hacen el esfuerzo de captura.</a:t>
            </a:r>
          </a:p>
          <a:p>
            <a:r>
              <a:rPr lang="es-CL" dirty="0"/>
              <a:t>Permitir que la industria pesquera pueda procesar la fauna acompañante que no se pueda procesar para harina de pescado, como por ejemplo la jibia. </a:t>
            </a:r>
          </a:p>
          <a:p>
            <a:endParaRPr lang="es-CL" sz="24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509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EC541-C327-C8D0-7A27-7A06950E6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Poder operar las zonas contiguas y así poder capturar nuestras cuotas de pesca y que dicha utilización sea por intermedio de la subsecretaría de pesca .</a:t>
            </a:r>
          </a:p>
        </p:txBody>
      </p:sp>
    </p:spTree>
    <p:extLst>
      <p:ext uri="{BB962C8B-B14F-4D97-AF65-F5344CB8AC3E}">
        <p14:creationId xmlns:p14="http://schemas.microsoft.com/office/powerpoint/2010/main" val="3207880982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312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Castellar</vt:lpstr>
      <vt:lpstr>Walbaum Display</vt:lpstr>
      <vt:lpstr>Wingdings</vt:lpstr>
      <vt:lpstr>RegattaVTI</vt:lpstr>
      <vt:lpstr>Nueva ley de pesca</vt:lpstr>
      <vt:lpstr>Artículo 2°</vt:lpstr>
      <vt:lpstr>Artículo 55°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 ley de pesca</dc:title>
  <dc:creator>cata salas</dc:creator>
  <cp:lastModifiedBy>cata salas</cp:lastModifiedBy>
  <cp:revision>1</cp:revision>
  <dcterms:created xsi:type="dcterms:W3CDTF">2023-01-12T15:40:45Z</dcterms:created>
  <dcterms:modified xsi:type="dcterms:W3CDTF">2023-01-12T16:20:05Z</dcterms:modified>
</cp:coreProperties>
</file>