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77" r:id="rId7"/>
  </p:sldIdLst>
  <p:sldSz cx="9144000" cy="5143500" type="screen16x9"/>
  <p:notesSz cx="6858000" cy="9144000"/>
  <p:embeddedFontLst>
    <p:embeddedFont>
      <p:font typeface="Archivo" panose="020B0604020202020204" charset="0"/>
      <p:regular r:id="rId9"/>
      <p:bold r:id="rId10"/>
      <p:italic r:id="rId11"/>
      <p:boldItalic r:id="rId12"/>
    </p:embeddedFont>
    <p:embeddedFont>
      <p:font typeface="Bigshot On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4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A9AA7B-7007-4EE4-A364-8DBB9C637D43}">
  <a:tblStyle styleId="{82A9AA7B-7007-4EE4-A364-8DBB9C637D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08" y="72"/>
      </p:cViewPr>
      <p:guideLst>
        <p:guide orient="horz" pos="5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e9bcd1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e9bcd1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c9547ac7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3c9547ac7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c9547ac7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3c9547ac7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3f6155f6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33f6155f6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d9256fe6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d9256fe6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17d1415e7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17d1415e7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152550" y="213046"/>
            <a:ext cx="8839204" cy="4717407"/>
          </a:xfrm>
          <a:prstGeom prst="rect">
            <a:avLst/>
          </a:prstGeom>
          <a:noFill/>
          <a:ln>
            <a:noFill/>
          </a:ln>
          <a:effectLst>
            <a:outerShdw blurRad="57150" dist="47625" dir="2580000" algn="bl" rotWithShape="0">
              <a:schemeClr val="dk1">
                <a:alpha val="30000"/>
              </a:schemeClr>
            </a:outerShdw>
          </a:effectLst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10117" y="635109"/>
            <a:ext cx="5356200" cy="3296100"/>
          </a:xfrm>
          <a:prstGeom prst="rect">
            <a:avLst/>
          </a:prstGeom>
          <a:effectLst>
            <a:outerShdw dist="28575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4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567917" y="4051191"/>
            <a:ext cx="384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152550" y="213046"/>
            <a:ext cx="8839204" cy="4717407"/>
          </a:xfrm>
          <a:prstGeom prst="rect">
            <a:avLst/>
          </a:prstGeom>
          <a:noFill/>
          <a:ln>
            <a:noFill/>
          </a:ln>
          <a:effectLst>
            <a:outerShdw blurRad="57150" dist="47625" dir="2580000" algn="bl" rotWithShape="0">
              <a:schemeClr val="dk1">
                <a:alpha val="30000"/>
              </a:schemeClr>
            </a:outerShdw>
          </a:effectLst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109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749100" y="808025"/>
            <a:ext cx="1645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377500" y="3139625"/>
            <a:ext cx="4389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152550" y="213046"/>
            <a:ext cx="8839204" cy="4717407"/>
          </a:xfrm>
          <a:prstGeom prst="rect">
            <a:avLst/>
          </a:prstGeom>
          <a:noFill/>
          <a:ln>
            <a:noFill/>
          </a:ln>
          <a:effectLst>
            <a:outerShdw blurRad="57150" dist="47625" dir="2580000" algn="bl" rotWithShape="0">
              <a:schemeClr val="dk1">
                <a:alpha val="30000"/>
              </a:schemeClr>
            </a:outerShdw>
          </a:effectLst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345757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152550" y="213046"/>
            <a:ext cx="8839204" cy="4717407"/>
          </a:xfrm>
          <a:prstGeom prst="rect">
            <a:avLst/>
          </a:prstGeom>
          <a:noFill/>
          <a:ln>
            <a:noFill/>
          </a:ln>
          <a:effectLst>
            <a:outerShdw blurRad="57150" dist="47625" dir="2580000" algn="bl" rotWithShape="0">
              <a:schemeClr val="dk1">
                <a:alpha val="30000"/>
              </a:schemeClr>
            </a:outerShdw>
          </a:effectLst>
        </p:spPr>
      </p:pic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720000" y="1352513"/>
            <a:ext cx="4480500" cy="8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720000" y="2154713"/>
            <a:ext cx="4480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152550" y="213046"/>
            <a:ext cx="8839204" cy="4717407"/>
          </a:xfrm>
          <a:prstGeom prst="rect">
            <a:avLst/>
          </a:prstGeom>
          <a:noFill/>
          <a:ln>
            <a:noFill/>
          </a:ln>
          <a:effectLst>
            <a:outerShdw blurRad="57150" dist="47625" dir="2580000" algn="bl" rotWithShape="0">
              <a:schemeClr val="dk1">
                <a:alpha val="30000"/>
              </a:schemeClr>
            </a:outerShdw>
          </a:effectLst>
        </p:spPr>
      </p:pic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713225" y="3627900"/>
            <a:ext cx="325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713225" y="1025400"/>
            <a:ext cx="7717500" cy="24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152550" y="213046"/>
            <a:ext cx="8839204" cy="4717407"/>
          </a:xfrm>
          <a:prstGeom prst="rect">
            <a:avLst/>
          </a:prstGeom>
          <a:noFill/>
          <a:ln>
            <a:noFill/>
          </a:ln>
          <a:effectLst>
            <a:outerShdw blurRad="57150" dist="47625" dir="2580000" algn="bl" rotWithShape="0">
              <a:schemeClr val="dk1">
                <a:alpha val="30000"/>
              </a:schemeClr>
            </a:outerShdw>
          </a:effectLst>
        </p:spPr>
      </p:pic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347472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 idx="2"/>
          </p:nvPr>
        </p:nvSpPr>
        <p:spPr>
          <a:xfrm>
            <a:off x="720025" y="1197350"/>
            <a:ext cx="6309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1"/>
          </p:nvPr>
        </p:nvSpPr>
        <p:spPr>
          <a:xfrm>
            <a:off x="720023" y="1578353"/>
            <a:ext cx="630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 idx="3"/>
          </p:nvPr>
        </p:nvSpPr>
        <p:spPr>
          <a:xfrm>
            <a:off x="720014" y="2400007"/>
            <a:ext cx="6309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4"/>
          </p:nvPr>
        </p:nvSpPr>
        <p:spPr>
          <a:xfrm>
            <a:off x="720023" y="2781010"/>
            <a:ext cx="630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5"/>
          </p:nvPr>
        </p:nvSpPr>
        <p:spPr>
          <a:xfrm>
            <a:off x="720017" y="3602664"/>
            <a:ext cx="6309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6"/>
          </p:nvPr>
        </p:nvSpPr>
        <p:spPr>
          <a:xfrm>
            <a:off x="720023" y="3983667"/>
            <a:ext cx="630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_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152550" y="213046"/>
            <a:ext cx="8839204" cy="4717407"/>
          </a:xfrm>
          <a:prstGeom prst="rect">
            <a:avLst/>
          </a:prstGeom>
          <a:noFill/>
          <a:ln>
            <a:noFill/>
          </a:ln>
          <a:effectLst>
            <a:outerShdw blurRad="57150" dist="47625" dir="2580000" algn="bl" rotWithShape="0">
              <a:schemeClr val="dk1">
                <a:alpha val="30000"/>
              </a:scheme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47472"/>
            <a:ext cx="7717500" cy="640200"/>
          </a:xfrm>
          <a:prstGeom prst="rect">
            <a:avLst/>
          </a:prstGeom>
          <a:noFill/>
          <a:ln>
            <a:noFill/>
          </a:ln>
          <a:effectLst>
            <a:outerShdw dist="19050" dir="282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igshot One"/>
              <a:buNone/>
              <a:defRPr sz="3500">
                <a:solidFill>
                  <a:schemeClr val="dk2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igshot One"/>
              <a:buNone/>
              <a:defRPr sz="3500">
                <a:solidFill>
                  <a:schemeClr val="dk2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igshot One"/>
              <a:buNone/>
              <a:defRPr sz="3500">
                <a:solidFill>
                  <a:schemeClr val="dk2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igshot One"/>
              <a:buNone/>
              <a:defRPr sz="3500">
                <a:solidFill>
                  <a:schemeClr val="dk2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igshot One"/>
              <a:buNone/>
              <a:defRPr sz="3500">
                <a:solidFill>
                  <a:schemeClr val="dk2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igshot One"/>
              <a:buNone/>
              <a:defRPr sz="3500">
                <a:solidFill>
                  <a:schemeClr val="dk2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igshot One"/>
              <a:buNone/>
              <a:defRPr sz="3500">
                <a:solidFill>
                  <a:schemeClr val="dk2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igshot One"/>
              <a:buNone/>
              <a:defRPr sz="3500">
                <a:solidFill>
                  <a:schemeClr val="dk2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igshot One"/>
              <a:buNone/>
              <a:defRPr sz="3500">
                <a:solidFill>
                  <a:schemeClr val="dk2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●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○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■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●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○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■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●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○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chivo"/>
              <a:buChar char="■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61" r:id="rId6"/>
    <p:sldLayoutId id="2147483663" r:id="rId7"/>
    <p:sldLayoutId id="214748367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/>
          <p:nvPr/>
        </p:nvSpPr>
        <p:spPr>
          <a:xfrm>
            <a:off x="1320230" y="4043203"/>
            <a:ext cx="4588237" cy="837605"/>
          </a:xfrm>
          <a:prstGeom prst="roundRect">
            <a:avLst>
              <a:gd name="adj" fmla="val 5654"/>
            </a:avLst>
          </a:prstGeom>
          <a:solidFill>
            <a:schemeClr val="dk2"/>
          </a:solidFill>
          <a:ln>
            <a:noFill/>
          </a:ln>
          <a:effectLst>
            <a:outerShdw blurRad="142875" dist="38100" dir="2580000" algn="bl" rotWithShape="0">
              <a:schemeClr val="dk1">
                <a:alpha val="8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95684">
            <a:off x="-798338" y="-716143"/>
            <a:ext cx="1502350" cy="4345836"/>
          </a:xfrm>
          <a:prstGeom prst="rect">
            <a:avLst/>
          </a:prstGeom>
          <a:noFill/>
          <a:ln>
            <a:noFill/>
          </a:ln>
          <a:effectLst>
            <a:outerShdw blurRad="142875" dist="95250" dir="258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63" name="Google Shape;16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8577">
            <a:off x="-283941" y="648161"/>
            <a:ext cx="473559" cy="4347430"/>
          </a:xfrm>
          <a:prstGeom prst="rect">
            <a:avLst/>
          </a:prstGeom>
          <a:noFill/>
          <a:ln>
            <a:noFill/>
          </a:ln>
          <a:effectLst>
            <a:outerShdw blurRad="142875" dist="95250" dir="258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164" name="Google Shape;164;p28"/>
          <p:cNvSpPr txBox="1">
            <a:spLocks noGrp="1"/>
          </p:cNvSpPr>
          <p:nvPr>
            <p:ph type="ctrTitle"/>
          </p:nvPr>
        </p:nvSpPr>
        <p:spPr>
          <a:xfrm>
            <a:off x="810117" y="635109"/>
            <a:ext cx="5356200" cy="32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Propuesta para la nueva ley de Pesca “S.I.T. de buzos de orilla conexos Perico”</a:t>
            </a:r>
            <a:endParaRPr dirty="0"/>
          </a:p>
        </p:txBody>
      </p:sp>
      <p:sp>
        <p:nvSpPr>
          <p:cNvPr id="165" name="Google Shape;165;p28"/>
          <p:cNvSpPr txBox="1">
            <a:spLocks noGrp="1"/>
          </p:cNvSpPr>
          <p:nvPr>
            <p:ph type="subTitle" idx="1"/>
          </p:nvPr>
        </p:nvSpPr>
        <p:spPr>
          <a:xfrm>
            <a:off x="1501095" y="4051191"/>
            <a:ext cx="3840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Presentadores: * Alexia Rivera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*Alejandro Luque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*Carlos Rodriguez</a:t>
            </a:r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43213">
            <a:off x="-570910" y="4221876"/>
            <a:ext cx="1147634" cy="557056"/>
          </a:xfrm>
          <a:prstGeom prst="rect">
            <a:avLst/>
          </a:prstGeom>
          <a:noFill/>
          <a:ln>
            <a:noFill/>
          </a:ln>
          <a:effectLst>
            <a:outerShdw blurRad="142875" dist="95250" dir="258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67" name="Google Shape;16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142654">
            <a:off x="-347972" y="4402788"/>
            <a:ext cx="1365348" cy="556071"/>
          </a:xfrm>
          <a:prstGeom prst="rect">
            <a:avLst/>
          </a:prstGeom>
          <a:noFill/>
          <a:ln>
            <a:noFill/>
          </a:ln>
          <a:effectLst>
            <a:outerShdw blurRad="142875" dist="95250" dir="258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68" name="Google Shape;168;p28"/>
          <p:cNvPicPr preferRelativeResize="0"/>
          <p:nvPr/>
        </p:nvPicPr>
        <p:blipFill rotWithShape="1">
          <a:blip r:embed="rId7">
            <a:alphaModFix/>
          </a:blip>
          <a:srcRect t="5116" b="5116"/>
          <a:stretch/>
        </p:blipFill>
        <p:spPr>
          <a:xfrm flipH="1">
            <a:off x="5980425" y="218900"/>
            <a:ext cx="2979199" cy="470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720000" y="414616"/>
            <a:ext cx="4480500" cy="8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Introducción</a:t>
            </a:r>
            <a:endParaRPr dirty="0"/>
          </a:p>
        </p:txBody>
      </p:sp>
      <p:sp>
        <p:nvSpPr>
          <p:cNvPr id="208" name="Google Shape;208;p31"/>
          <p:cNvSpPr txBox="1">
            <a:spLocks noGrp="1"/>
          </p:cNvSpPr>
          <p:nvPr>
            <p:ph type="subTitle" idx="1"/>
          </p:nvPr>
        </p:nvSpPr>
        <p:spPr>
          <a:xfrm>
            <a:off x="568904" y="1216815"/>
            <a:ext cx="4480500" cy="3247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En esta presentación queremos dar tema sobre los cohechos de la actual ley de pesca, igualdad en sanciones tanto para las grandes industrias Pesqueras , como lo hacen con trabajadores de mar, entiéndase buzos y pescadores. Poder recuperar el carnet de buzo apnea y conseguir nuevos códigos de embarcación sin ser perseguidos por la marina.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Que en este gobierno se logre reconocer estas nuevas propuestas sin ser revocadas , después del actual gobierno al mando , como el caso del RPA que era antiguamente heredable para luego dejar de serlo en el gobierno de Sebastián Piñera.</a:t>
            </a:r>
            <a:endParaRPr dirty="0"/>
          </a:p>
        </p:txBody>
      </p:sp>
      <p:pic>
        <p:nvPicPr>
          <p:cNvPr id="209" name="Google Shape;2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81905">
            <a:off x="5899414" y="-99714"/>
            <a:ext cx="2006094" cy="5802940"/>
          </a:xfrm>
          <a:prstGeom prst="rect">
            <a:avLst/>
          </a:prstGeom>
          <a:noFill/>
          <a:ln>
            <a:noFill/>
          </a:ln>
          <a:effectLst>
            <a:outerShdw blurRad="142875" dist="95250" dir="258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10" name="Google Shape;21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98731" flipH="1">
            <a:off x="6058571" y="-513466"/>
            <a:ext cx="816038" cy="5802945"/>
          </a:xfrm>
          <a:prstGeom prst="rect">
            <a:avLst/>
          </a:prstGeom>
          <a:noFill/>
          <a:ln>
            <a:noFill/>
          </a:ln>
          <a:effectLst>
            <a:outerShdw blurRad="142875" dist="95250" dir="258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11" name="Google Shape;21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367875">
            <a:off x="6629869" y="814311"/>
            <a:ext cx="1481364" cy="4596731"/>
          </a:xfrm>
          <a:prstGeom prst="rect">
            <a:avLst/>
          </a:prstGeom>
          <a:noFill/>
          <a:ln>
            <a:noFill/>
          </a:ln>
          <a:effectLst>
            <a:outerShdw blurRad="142875" dist="95250" dir="258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12" name="Google Shape;21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36624">
            <a:off x="8346421" y="3733859"/>
            <a:ext cx="818587" cy="325700"/>
          </a:xfrm>
          <a:prstGeom prst="rect">
            <a:avLst/>
          </a:prstGeom>
          <a:noFill/>
          <a:ln>
            <a:noFill/>
          </a:ln>
          <a:effectLst>
            <a:outerShdw blurRad="142875" dist="95250" dir="258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13" name="Google Shape;213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544161">
            <a:off x="7148361" y="4169977"/>
            <a:ext cx="646503" cy="325700"/>
          </a:xfrm>
          <a:prstGeom prst="rect">
            <a:avLst/>
          </a:prstGeom>
          <a:noFill/>
          <a:ln>
            <a:noFill/>
          </a:ln>
          <a:effectLst>
            <a:outerShdw blurRad="142875" dist="95250" dir="258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14" name="Google Shape;214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321151">
            <a:off x="7800970" y="3643202"/>
            <a:ext cx="1036838" cy="327073"/>
          </a:xfrm>
          <a:prstGeom prst="rect">
            <a:avLst/>
          </a:prstGeom>
          <a:noFill/>
          <a:ln>
            <a:noFill/>
          </a:ln>
          <a:effectLst>
            <a:outerShdw blurRad="142875" dist="95250" dir="258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15" name="Google Shape;215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42909">
            <a:off x="7608798" y="4290342"/>
            <a:ext cx="917706" cy="388259"/>
          </a:xfrm>
          <a:prstGeom prst="rect">
            <a:avLst/>
          </a:prstGeom>
          <a:noFill/>
          <a:ln>
            <a:noFill/>
          </a:ln>
          <a:effectLst>
            <a:outerShdw blurRad="142875" dist="95250" dir="258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16" name="Google Shape;216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3215182">
            <a:off x="6300742" y="4202358"/>
            <a:ext cx="596593" cy="698868"/>
          </a:xfrm>
          <a:prstGeom prst="rect">
            <a:avLst/>
          </a:prstGeom>
          <a:noFill/>
          <a:ln>
            <a:noFill/>
          </a:ln>
          <a:effectLst>
            <a:outerShdw blurRad="142875" dist="95250" dir="258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9FCD359-96CF-0B15-8E19-684D44C5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54" y="169233"/>
            <a:ext cx="7710900" cy="731400"/>
          </a:xfrm>
        </p:spPr>
        <p:txBody>
          <a:bodyPr/>
          <a:lstStyle/>
          <a:p>
            <a:r>
              <a:rPr lang="es-CL" u="sng" dirty="0"/>
              <a:t>“ACTUAL LEY DE PESCA”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5CE7BA2-BF3B-5CB7-AF58-375C4A8F5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57" y="1049355"/>
            <a:ext cx="4827082" cy="3788460"/>
          </a:xfrm>
        </p:spPr>
        <p:txBody>
          <a:bodyPr/>
          <a:lstStyle/>
          <a:p>
            <a:r>
              <a:rPr lang="es-MX" sz="1400" dirty="0">
                <a:solidFill>
                  <a:schemeClr val="bg2">
                    <a:lumMod val="90000"/>
                  </a:schemeClr>
                </a:solidFill>
              </a:rPr>
              <a:t>Según La Ley N° 18.892, de 1989, Ley General de Pesca y Acuicultura contiene infracciones y delitos relacionados con pesca y acuicultura; En cuanto a los delitos, las penas privativas de libertad van desde prisión en grado máximo (41 a 60 días) a presidio menor en grado medio a máximo (3 años y 1 día 5 años) en caso de robo o hurto recursos bentónicos (robo o hurto de peces). La pena que sigue a esta en duración es la de presidio menor en grado medio (de 541 días a 3 años), pudiendo aumentar en un grado (de 3 años y 1 días a 5 años), por introducir o mandar introducir organismos genéticamente modificados a cualquier cuerpo de aguas, sin autorización, operando la agravante de causar daño al medio ambiente.</a:t>
            </a:r>
          </a:p>
          <a:p>
            <a:endParaRPr lang="es-CL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6" name="Picture 2" descr="6 contundentes razones por las que se debe anular la Ley de Pesca (“Ley  Longueira”)">
            <a:extLst>
              <a:ext uri="{FF2B5EF4-FFF2-40B4-BE49-F238E27FC236}">
                <a16:creationId xmlns:a16="http://schemas.microsoft.com/office/drawing/2014/main" id="{0C850F48-9F49-7BD1-D34D-60067EC64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97" y="1266298"/>
            <a:ext cx="3758625" cy="30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720000" y="347472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RECUPERACIÓN DE CARNET “BUZO APNEA”</a:t>
            </a:r>
            <a:endParaRPr u="sng" dirty="0"/>
          </a:p>
        </p:txBody>
      </p:sp>
      <p:pic>
        <p:nvPicPr>
          <p:cNvPr id="2050" name="Picture 2" descr="Buzos de Salvataje, cuerpo de élite en la Armada de Chile en entornos  extremos-noticia defensa.com - Noticias Defensa defensa.com Chile">
            <a:extLst>
              <a:ext uri="{FF2B5EF4-FFF2-40B4-BE49-F238E27FC236}">
                <a16:creationId xmlns:a16="http://schemas.microsoft.com/office/drawing/2014/main" id="{27DB7C15-2E05-B287-68AC-0B4400BBD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6" y="1677014"/>
            <a:ext cx="3687096" cy="30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27D92B0-1AB2-F462-A639-8B0F7CFDDAB9}"/>
              </a:ext>
            </a:extLst>
          </p:cNvPr>
          <p:cNvSpPr txBox="1"/>
          <p:nvPr/>
        </p:nvSpPr>
        <p:spPr>
          <a:xfrm>
            <a:off x="4503174" y="1962149"/>
            <a:ext cx="4218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2">
                    <a:lumMod val="90000"/>
                  </a:schemeClr>
                </a:solidFill>
                <a:latin typeface="Archivo" panose="020B0604020202020204" charset="0"/>
                <a:cs typeface="Archivo" panose="020B0604020202020204" charset="0"/>
              </a:rPr>
              <a:t>Necesitamos nuevos códigos para poder acceder a una embarcación (bote) sin ser perseguidos por la Marina , puesto que los códigos que se entregan actualmente son de “Recolector de Orilla” los cuales no sirven para salir a trabajar fuera de las costas limitadas, ya que somos una de las ciudades con menos costas teniendo que lidiar también con las pesqueras , además de que ahora se viene la nueva construcción de muelle y/o puerto. Lo que da como resultado falta de recurso.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A3ACF87-D8A2-415C-AEEB-BA54768A4FFE}"/>
              </a:ext>
            </a:extLst>
          </p:cNvPr>
          <p:cNvSpPr txBox="1"/>
          <p:nvPr/>
        </p:nvSpPr>
        <p:spPr>
          <a:xfrm>
            <a:off x="855406" y="432619"/>
            <a:ext cx="7403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500" b="1" u="sng" dirty="0">
                <a:solidFill>
                  <a:schemeClr val="bg2">
                    <a:lumMod val="90000"/>
                  </a:schemeClr>
                </a:solidFill>
                <a:latin typeface="Bigshot One" panose="020B0604020202020204" charset="0"/>
              </a:rPr>
              <a:t>“PROPUESTA SIN REVOCACIÓN POR EL GOBIERNO”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320EC4C-1C90-CCDC-4A96-018BAF37B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412" y="1838144"/>
            <a:ext cx="3960334" cy="26257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4CD436A-330B-6054-2CDC-9B8E4997B0FE}"/>
              </a:ext>
            </a:extLst>
          </p:cNvPr>
          <p:cNvSpPr txBox="1"/>
          <p:nvPr/>
        </p:nvSpPr>
        <p:spPr>
          <a:xfrm>
            <a:off x="521110" y="1904950"/>
            <a:ext cx="4050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2">
                    <a:lumMod val="90000"/>
                  </a:schemeClr>
                </a:solidFill>
              </a:rPr>
              <a:t>Esperamos que en este gobierno la nueva ley de pesca puedan ser incluidas las nuevas peticiones y en el caso de que sean aceptadas, estas no se modifiquen con cada nuevo gobierno que asuma y sea algo definitivo ,que se tome como una ley inflexible y fija para las generaciones próximas; como fue el caso con los RPA que en el gobierno de Michelle Bachelet eran heredables y en el gobierno de Sebastián Piñera dejo de serlo.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33442C-9FD4-1445-6D4B-376E43A0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4" y="186813"/>
            <a:ext cx="8839199" cy="47096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AA4988-D75A-A5AE-F186-89C3F79801EA}"/>
              </a:ext>
            </a:extLst>
          </p:cNvPr>
          <p:cNvSpPr txBox="1"/>
          <p:nvPr/>
        </p:nvSpPr>
        <p:spPr>
          <a:xfrm>
            <a:off x="884902" y="227368"/>
            <a:ext cx="7364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schemeClr val="tx1"/>
                </a:solidFill>
                <a:latin typeface="Bigshot One" panose="020B0604020202020204" charset="0"/>
              </a:rPr>
              <a:t>POR SU ATENCIÓN AGRADECE S.I.T. DE BUZOS DE ORILLA CONEXOS “PERICO”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B94D376-E326-63A4-4AEB-14CC8A1C7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334" y="458608"/>
            <a:ext cx="2821859" cy="25845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wareness Overfishing Conference to Celebrate World Fisheries Day by Slidesgo">
  <a:themeElements>
    <a:clrScheme name="Simple Light">
      <a:dk1>
        <a:srgbClr val="400B00"/>
      </a:dk1>
      <a:lt1>
        <a:srgbClr val="FFFFFF"/>
      </a:lt1>
      <a:dk2>
        <a:srgbClr val="FAF6E0"/>
      </a:dk2>
      <a:lt2>
        <a:srgbClr val="3C78D8"/>
      </a:lt2>
      <a:accent1>
        <a:srgbClr val="A61C00"/>
      </a:accent1>
      <a:accent2>
        <a:srgbClr val="6AA84F"/>
      </a:accent2>
      <a:accent3>
        <a:srgbClr val="CCB0AA"/>
      </a:accent3>
      <a:accent4>
        <a:srgbClr val="F051D8"/>
      </a:accent4>
      <a:accent5>
        <a:srgbClr val="00C3D1"/>
      </a:accent5>
      <a:accent6>
        <a:srgbClr val="D39A7E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497</Words>
  <Application>Microsoft Office PowerPoint</Application>
  <PresentationFormat>Presentación en pantalla (16:9)</PresentationFormat>
  <Paragraphs>14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Archivo</vt:lpstr>
      <vt:lpstr>Bigshot One</vt:lpstr>
      <vt:lpstr>Arial</vt:lpstr>
      <vt:lpstr>Awareness Overfishing Conference to Celebrate World Fisheries Day by Slidesgo</vt:lpstr>
      <vt:lpstr>Propuesta para la nueva ley de Pesca “S.I.T. de buzos de orilla conexos Perico”</vt:lpstr>
      <vt:lpstr>Introducción</vt:lpstr>
      <vt:lpstr>“ACTUAL LEY DE PESCA”</vt:lpstr>
      <vt:lpstr>RECUPERACIÓN DE CARNET “BUZO APNEA”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para la nueva ley de Pesca “S.I.T. de buzos de orilla conexos Perico”</dc:title>
  <dc:creator>Alumno</dc:creator>
  <cp:lastModifiedBy>Karen Guissen Silva</cp:lastModifiedBy>
  <cp:revision>1</cp:revision>
  <dcterms:modified xsi:type="dcterms:W3CDTF">2022-12-19T11:20:49Z</dcterms:modified>
</cp:coreProperties>
</file>